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55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20.02.2025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YENİ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KAVRAMINA GENEL BİR BAKIŞ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Yeni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Ortaya Çıkışı ve Gelişimi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Son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yıllarda yaşanan </a:t>
            </a:r>
            <a:r>
              <a:rPr lang="tr-TR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gelişmeler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iletişim alanında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değişimlere yol açmıştır.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 teknoloji alanındaki ilerlemeler, yeni medya kavramının doğmasını sağlamış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bu kavram hızla kabul görerek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 ve toplumsal dönüşümlere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neden olmuştur.</a:t>
            </a: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/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 kavramı, geleneksel medya anlayışından farklı olarak,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etkileşim, multimedya ortamı,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hipermetinsellik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kullanıcı türevli içerik üretimi ve yayılım gibi unsurlarla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 akışını hızlandırmıştır.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Manovich’e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yeni medyanın kökenleri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1830’lara kadar uzanır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Charles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Babbage’in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"analitik makinesi"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Louis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Daguerre’in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dagerotipi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icat etmesiyle süreç başlamıştır.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 teknolojileri ve görüntü saklama tekniklerinin gelişmesi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20. yüzyılın ortalarında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dijital medyanın temelini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atmıştır.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/>
              <a:t>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74895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1970’lerden itibaren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 medya kavramı, geleneksel medyadan farklı olarak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iletişim sistemlerini ve yeni bilgi üretim tekniklerini ifade etmek için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kullanılmaya başlanmıştır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Bilgisayar ve internet teknolojilerinin ilerlemesiyle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analog sistemlerden dijital sistemlere geçiş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sağlanmış, medya ortamları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dönüşüm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geçirmiştir.</a:t>
            </a: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3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Nedir?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medya;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yazılı, görsel ve işitsel unsurları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arada barındıran </a:t>
            </a:r>
            <a:r>
              <a:rPr lang="tr-T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çoklu medya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(multimedya) ve </a:t>
            </a:r>
            <a:r>
              <a:rPr lang="tr-TR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hipermetinsel</a:t>
            </a:r>
            <a:r>
              <a:rPr lang="tr-TR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(çoğalan linkler)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yapıya sahip bir iletişim biçimidir.</a:t>
            </a:r>
          </a:p>
        </p:txBody>
      </p:sp>
    </p:spTree>
    <p:extLst>
      <p:ext uri="{BB962C8B-B14F-4D97-AF65-F5344CB8AC3E}">
        <p14:creationId xmlns:p14="http://schemas.microsoft.com/office/powerpoint/2010/main" val="192849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00B0F0"/>
                </a:solidFill>
              </a:rPr>
              <a:t>1990’lı yıllarda</a:t>
            </a:r>
            <a:r>
              <a:rPr lang="tr-TR" dirty="0"/>
              <a:t> bilgisayar ve internet teknolojilerindeki hızlı gelişmeler, yeni medyanın kapsamını genişletmiştir. </a:t>
            </a:r>
            <a:r>
              <a:rPr lang="tr-TR" b="1" dirty="0">
                <a:solidFill>
                  <a:srgbClr val="00B0F0"/>
                </a:solidFill>
              </a:rPr>
              <a:t>Web 1.0</a:t>
            </a:r>
            <a:r>
              <a:rPr lang="tr-TR" dirty="0">
                <a:solidFill>
                  <a:srgbClr val="00B0F0"/>
                </a:solidFill>
              </a:rPr>
              <a:t> </a:t>
            </a:r>
            <a:r>
              <a:rPr lang="tr-TR" dirty="0" smtClean="0">
                <a:solidFill>
                  <a:srgbClr val="00B0F0"/>
                </a:solidFill>
              </a:rPr>
              <a:t>(1990-2000) </a:t>
            </a:r>
            <a:r>
              <a:rPr lang="tr-TR" dirty="0" smtClean="0"/>
              <a:t>döneminde </a:t>
            </a:r>
            <a:r>
              <a:rPr lang="tr-TR" dirty="0"/>
              <a:t>internet, </a:t>
            </a:r>
            <a:r>
              <a:rPr lang="tr-TR" dirty="0">
                <a:solidFill>
                  <a:srgbClr val="00B0F0"/>
                </a:solidFill>
              </a:rPr>
              <a:t>pasif bilgi edinme aracı olarak görülürken; </a:t>
            </a:r>
            <a:r>
              <a:rPr lang="tr-TR" b="1" dirty="0">
                <a:solidFill>
                  <a:srgbClr val="00B0F0"/>
                </a:solidFill>
              </a:rPr>
              <a:t>Web 2.0</a:t>
            </a:r>
            <a:r>
              <a:rPr lang="tr-TR" dirty="0">
                <a:solidFill>
                  <a:srgbClr val="00B0F0"/>
                </a:solidFill>
              </a:rPr>
              <a:t> </a:t>
            </a:r>
            <a:r>
              <a:rPr lang="tr-TR" dirty="0" smtClean="0">
                <a:solidFill>
                  <a:srgbClr val="00B0F0"/>
                </a:solidFill>
              </a:rPr>
              <a:t>(2000-…)ile </a:t>
            </a:r>
            <a:r>
              <a:rPr lang="tr-TR" dirty="0">
                <a:solidFill>
                  <a:srgbClr val="00B0F0"/>
                </a:solidFill>
              </a:rPr>
              <a:t>birlikte çift yönlü iletişim, sosyal medya, </a:t>
            </a:r>
            <a:r>
              <a:rPr lang="tr-TR" dirty="0" err="1">
                <a:solidFill>
                  <a:srgbClr val="00B0F0"/>
                </a:solidFill>
              </a:rPr>
              <a:t>bloglar</a:t>
            </a:r>
            <a:r>
              <a:rPr lang="tr-TR" dirty="0">
                <a:solidFill>
                  <a:srgbClr val="00B0F0"/>
                </a:solidFill>
              </a:rPr>
              <a:t>, video paylaşım platformları gibi araçlarla kullanıcıların aktif katılımına </a:t>
            </a:r>
            <a:r>
              <a:rPr lang="tr-TR" dirty="0"/>
              <a:t>olanak tanımıştır.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68493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Yeni </a:t>
            </a:r>
            <a:r>
              <a:rPr lang="tr-TR" b="1" dirty="0">
                <a:solidFill>
                  <a:srgbClr val="FFFF00"/>
                </a:solidFill>
              </a:rPr>
              <a:t>ve Eski Medya Kavramları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Yeni </a:t>
            </a:r>
            <a:r>
              <a:rPr lang="tr-TR" dirty="0"/>
              <a:t>medya ile geleneksel medya arasında temel farklar bulunmaktadır:</a:t>
            </a:r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Teknolojik Yenilikler: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Yeni medya, </a:t>
            </a:r>
            <a:r>
              <a:rPr lang="tr-TR" dirty="0">
                <a:solidFill>
                  <a:srgbClr val="00B0F0"/>
                </a:solidFill>
              </a:rPr>
              <a:t>dijitalleşme ve çoklu ortam özellikleriyle </a:t>
            </a:r>
            <a:r>
              <a:rPr lang="tr-TR" dirty="0"/>
              <a:t>geleneksel medyadan ayrılır.</a:t>
            </a:r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İçerik Üretimi: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Geleneksel medya </a:t>
            </a:r>
            <a:r>
              <a:rPr lang="tr-TR" dirty="0">
                <a:solidFill>
                  <a:srgbClr val="00B0F0"/>
                </a:solidFill>
              </a:rPr>
              <a:t>tek yönlü içerik </a:t>
            </a:r>
            <a:r>
              <a:rPr lang="tr-TR" dirty="0"/>
              <a:t>üretirken, yeni medya </a:t>
            </a:r>
            <a:r>
              <a:rPr lang="tr-TR" dirty="0">
                <a:solidFill>
                  <a:srgbClr val="00B0F0"/>
                </a:solidFill>
              </a:rPr>
              <a:t>kullanıcıları da içerik üretme ve paylaşma </a:t>
            </a:r>
            <a:r>
              <a:rPr lang="tr-TR" dirty="0"/>
              <a:t>sürecine dahil eder.</a:t>
            </a:r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Etkileşim: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Geleneksel medya </a:t>
            </a:r>
            <a:r>
              <a:rPr lang="tr-TR" dirty="0">
                <a:solidFill>
                  <a:srgbClr val="00B0F0"/>
                </a:solidFill>
              </a:rPr>
              <a:t>tek yönlü (pasif) bir iletişim </a:t>
            </a:r>
            <a:r>
              <a:rPr lang="tr-TR" dirty="0"/>
              <a:t>sağlarken, yeni medya </a:t>
            </a:r>
            <a:r>
              <a:rPr lang="tr-TR" dirty="0">
                <a:solidFill>
                  <a:srgbClr val="00B0F0"/>
                </a:solidFill>
              </a:rPr>
              <a:t>çift yönlü (aktif) bir etkileşim </a:t>
            </a:r>
            <a:r>
              <a:rPr lang="tr-TR" dirty="0"/>
              <a:t>sunar.</a:t>
            </a:r>
          </a:p>
        </p:txBody>
      </p:sp>
    </p:spTree>
    <p:extLst>
      <p:ext uri="{BB962C8B-B14F-4D97-AF65-F5344CB8AC3E}">
        <p14:creationId xmlns:p14="http://schemas.microsoft.com/office/powerpoint/2010/main" val="79379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</a:rPr>
              <a:t>Her iletişim teknolojisi kendi döneminde </a:t>
            </a:r>
            <a:r>
              <a:rPr lang="tr-TR" dirty="0">
                <a:solidFill>
                  <a:srgbClr val="00B0F0"/>
                </a:solidFill>
              </a:rPr>
              <a:t>"yeni" </a:t>
            </a:r>
            <a:r>
              <a:rPr lang="tr-TR" dirty="0"/>
              <a:t>olarak kabul edilmektedir. Örneğin, </a:t>
            </a:r>
            <a:r>
              <a:rPr lang="tr-TR" dirty="0">
                <a:solidFill>
                  <a:srgbClr val="00B0F0"/>
                </a:solidFill>
              </a:rPr>
              <a:t>1878’de Londra’daki ilk telefon santrali</a:t>
            </a:r>
            <a:r>
              <a:rPr lang="tr-TR" dirty="0"/>
              <a:t> telgrafa göre </a:t>
            </a:r>
            <a:r>
              <a:rPr lang="tr-TR" dirty="0">
                <a:solidFill>
                  <a:srgbClr val="00B0F0"/>
                </a:solidFill>
              </a:rPr>
              <a:t>yeni bir</a:t>
            </a:r>
            <a:r>
              <a:rPr lang="tr-TR" dirty="0"/>
              <a:t> teknolojiydi. </a:t>
            </a:r>
            <a:r>
              <a:rPr lang="tr-TR" dirty="0">
                <a:solidFill>
                  <a:srgbClr val="00B0F0"/>
                </a:solidFill>
              </a:rPr>
              <a:t>1928’de televizyon </a:t>
            </a:r>
            <a:r>
              <a:rPr lang="tr-TR" dirty="0"/>
              <a:t>radyoya kıyasla </a:t>
            </a:r>
            <a:r>
              <a:rPr lang="tr-TR" dirty="0">
                <a:solidFill>
                  <a:srgbClr val="00B0F0"/>
                </a:solidFill>
              </a:rPr>
              <a:t>yeni bir iletişim </a:t>
            </a:r>
            <a:r>
              <a:rPr lang="tr-TR" dirty="0"/>
              <a:t>aracıydı. Günümüzde ise </a:t>
            </a:r>
            <a:r>
              <a:rPr lang="tr-TR" dirty="0">
                <a:solidFill>
                  <a:srgbClr val="00B0F0"/>
                </a:solidFill>
              </a:rPr>
              <a:t>yeni medya, </a:t>
            </a:r>
            <a:r>
              <a:rPr lang="tr-TR" dirty="0"/>
              <a:t>geleneksel medyanın </a:t>
            </a:r>
            <a:r>
              <a:rPr lang="tr-TR" dirty="0">
                <a:solidFill>
                  <a:srgbClr val="00B0F0"/>
                </a:solidFill>
              </a:rPr>
              <a:t>dijitalleşmiş ve etkileşimli hale gelmiş </a:t>
            </a:r>
            <a:r>
              <a:rPr lang="tr-TR" dirty="0"/>
              <a:t>versiyonudur.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707138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	Yeni </a:t>
            </a:r>
            <a:r>
              <a:rPr lang="tr-TR" b="1" dirty="0">
                <a:solidFill>
                  <a:srgbClr val="FFFF00"/>
                </a:solidFill>
              </a:rPr>
              <a:t>Medyanın Geleneksel Medyaya </a:t>
            </a:r>
            <a:r>
              <a:rPr lang="tr-TR" b="1" dirty="0" smtClean="0">
                <a:solidFill>
                  <a:srgbClr val="FFFF00"/>
                </a:solidFill>
              </a:rPr>
              <a:t>Etkileri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dirty="0" smtClean="0"/>
              <a:t>	Yeni </a:t>
            </a:r>
            <a:r>
              <a:rPr lang="tr-TR" dirty="0"/>
              <a:t>medya, </a:t>
            </a:r>
            <a:r>
              <a:rPr lang="tr-TR" dirty="0">
                <a:solidFill>
                  <a:srgbClr val="00B0F0"/>
                </a:solidFill>
              </a:rPr>
              <a:t>geleneksel medyanın yapılarını dönüştürerek </a:t>
            </a:r>
            <a:r>
              <a:rPr lang="tr-TR" dirty="0"/>
              <a:t>yeni fırsatlar ve bazı zorluklar yaratmıştır:</a:t>
            </a:r>
          </a:p>
          <a:p>
            <a:pPr lvl="1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Dijitalleşme: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Geleneksel medya içeriklerinin </a:t>
            </a:r>
            <a:r>
              <a:rPr lang="tr-TR" dirty="0">
                <a:solidFill>
                  <a:srgbClr val="00B0F0"/>
                </a:solidFill>
              </a:rPr>
              <a:t>sayısal veriye dönüştürülmesi</a:t>
            </a:r>
            <a:r>
              <a:rPr lang="tr-TR" dirty="0"/>
              <a:t>, bilgiye erişimi hızlandırmıştır.</a:t>
            </a:r>
          </a:p>
          <a:p>
            <a:pPr lvl="1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Kullanıcı Odaklı İçerik: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Geleneksel medyada </a:t>
            </a:r>
            <a:r>
              <a:rPr lang="tr-TR" dirty="0">
                <a:solidFill>
                  <a:srgbClr val="00B0F0"/>
                </a:solidFill>
              </a:rPr>
              <a:t>pasif olan alıcı</a:t>
            </a:r>
            <a:r>
              <a:rPr lang="tr-TR" dirty="0"/>
              <a:t>, yeni medya </a:t>
            </a:r>
            <a:r>
              <a:rPr lang="tr-TR" dirty="0">
                <a:solidFill>
                  <a:srgbClr val="00B0F0"/>
                </a:solidFill>
              </a:rPr>
              <a:t>ile aktif içerik üreticisi </a:t>
            </a:r>
            <a:r>
              <a:rPr lang="tr-TR" dirty="0"/>
              <a:t>haline gelmiştir.</a:t>
            </a:r>
          </a:p>
        </p:txBody>
      </p:sp>
    </p:spTree>
    <p:extLst>
      <p:ext uri="{BB962C8B-B14F-4D97-AF65-F5344CB8AC3E}">
        <p14:creationId xmlns:p14="http://schemas.microsoft.com/office/powerpoint/2010/main" val="3523091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Çok Kanallı Yayın: </a:t>
            </a:r>
            <a:r>
              <a:rPr lang="tr-TR" dirty="0"/>
              <a:t>Geleneksel medya araçları </a:t>
            </a:r>
            <a:r>
              <a:rPr lang="tr-TR" dirty="0">
                <a:solidFill>
                  <a:srgbClr val="00B0F0"/>
                </a:solidFill>
              </a:rPr>
              <a:t>tek kanallı yayın </a:t>
            </a:r>
            <a:r>
              <a:rPr lang="tr-TR" dirty="0"/>
              <a:t>yaparken, </a:t>
            </a:r>
            <a:r>
              <a:rPr lang="tr-TR" dirty="0">
                <a:solidFill>
                  <a:srgbClr val="00B0F0"/>
                </a:solidFill>
              </a:rPr>
              <a:t>yeni medya çok kanallı içerik üretimi ve dağıtımı </a:t>
            </a:r>
            <a:r>
              <a:rPr lang="tr-TR" dirty="0"/>
              <a:t>sağlar</a:t>
            </a:r>
            <a:r>
              <a:rPr lang="tr-TR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b="1" dirty="0" smtClean="0">
                <a:solidFill>
                  <a:srgbClr val="FFFF00"/>
                </a:solidFill>
              </a:rPr>
              <a:t>Maliyet </a:t>
            </a:r>
            <a:r>
              <a:rPr lang="tr-TR" b="1" dirty="0">
                <a:solidFill>
                  <a:srgbClr val="FFFF00"/>
                </a:solidFill>
              </a:rPr>
              <a:t>Azalması: </a:t>
            </a:r>
            <a:r>
              <a:rPr lang="tr-TR" dirty="0">
                <a:solidFill>
                  <a:srgbClr val="00B0F0"/>
                </a:solidFill>
              </a:rPr>
              <a:t>Basılı gazeteler ve televizyon programları </a:t>
            </a:r>
            <a:r>
              <a:rPr lang="tr-TR" dirty="0"/>
              <a:t>gibi geleneksel medya araçlarının </a:t>
            </a:r>
            <a:r>
              <a:rPr lang="tr-TR" dirty="0">
                <a:solidFill>
                  <a:srgbClr val="00B0F0"/>
                </a:solidFill>
              </a:rPr>
              <a:t>üretim maliyetleri yüksekken</a:t>
            </a:r>
            <a:r>
              <a:rPr lang="tr-TR" dirty="0"/>
              <a:t>, dijital medya ile bu </a:t>
            </a:r>
            <a:r>
              <a:rPr lang="tr-TR" dirty="0">
                <a:solidFill>
                  <a:srgbClr val="00B0F0"/>
                </a:solidFill>
              </a:rPr>
              <a:t>maliyetler önemli ölçüde azalmıştır</a:t>
            </a:r>
            <a:r>
              <a:rPr lang="tr-TR" b="1" dirty="0">
                <a:solidFill>
                  <a:srgbClr val="00B0F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310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YENİ </a:t>
            </a:r>
            <a:r>
              <a:rPr lang="tr-TR" b="1" dirty="0">
                <a:solidFill>
                  <a:srgbClr val="FFFF00"/>
                </a:solidFill>
              </a:rPr>
              <a:t>MEDYA NEDİR?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/>
              <a:t>	Yeni </a:t>
            </a:r>
            <a:r>
              <a:rPr lang="tr-TR" dirty="0"/>
              <a:t>medya, geleneksel medya araçlarından farklı olarak </a:t>
            </a:r>
            <a:r>
              <a:rPr lang="tr-TR" dirty="0">
                <a:solidFill>
                  <a:srgbClr val="00B0F0"/>
                </a:solidFill>
              </a:rPr>
              <a:t>dijital teknolojilere dayanan, internet ağlarını ve sosyal iletişim medyasını kapsayan </a:t>
            </a:r>
            <a:r>
              <a:rPr lang="tr-TR" dirty="0"/>
              <a:t>bir iletişim biçimidir.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555" y="3577014"/>
            <a:ext cx="2951342" cy="292681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78" y="3577015"/>
            <a:ext cx="3147480" cy="292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	Yeni </a:t>
            </a:r>
            <a:r>
              <a:rPr lang="tr-TR" b="1" dirty="0">
                <a:solidFill>
                  <a:srgbClr val="FFFF00"/>
                </a:solidFill>
              </a:rPr>
              <a:t>Medyanın Tanımı</a:t>
            </a:r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Van </a:t>
            </a:r>
            <a:r>
              <a:rPr lang="tr-TR" b="1" dirty="0" err="1">
                <a:solidFill>
                  <a:srgbClr val="FFFF00"/>
                </a:solidFill>
              </a:rPr>
              <a:t>Dijk’e</a:t>
            </a:r>
            <a:r>
              <a:rPr lang="tr-TR" b="1" dirty="0">
                <a:solidFill>
                  <a:srgbClr val="FFFF00"/>
                </a:solidFill>
              </a:rPr>
              <a:t> göre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yeni medya, </a:t>
            </a:r>
            <a:r>
              <a:rPr lang="tr-TR" dirty="0">
                <a:solidFill>
                  <a:srgbClr val="00B0F0"/>
                </a:solidFill>
              </a:rPr>
              <a:t>dijital kodlama sistemine dayalı, yüksek hızda ve çok katmanlı etkileşimin gerçekleştiği multimedya </a:t>
            </a:r>
            <a:r>
              <a:rPr lang="tr-TR" dirty="0"/>
              <a:t>iletişim araçlarıdır.</a:t>
            </a:r>
          </a:p>
          <a:p>
            <a:pPr lvl="1" algn="just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</a:rPr>
              <a:t>Diğer tanımlara göre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/>
              <a:t>yeni medya, </a:t>
            </a:r>
            <a:r>
              <a:rPr lang="tr-TR" dirty="0">
                <a:solidFill>
                  <a:srgbClr val="00B0F0"/>
                </a:solidFill>
              </a:rPr>
              <a:t>bilgisayar, internet ve mobil teknolojilerin gelişimiyle ortaya çıkan, kullanıcıların zamandan ve mekândan bağımsız olarak etkileşimde bulunabildikleri sanal ortamları </a:t>
            </a:r>
            <a:r>
              <a:rPr lang="tr-TR" dirty="0"/>
              <a:t>ifade eder.</a:t>
            </a:r>
          </a:p>
          <a:p>
            <a:pPr lvl="1" algn="just">
              <a:lnSpc>
                <a:spcPct val="150000"/>
              </a:lnSpc>
            </a:pPr>
            <a:r>
              <a:rPr lang="tr-TR" b="1" dirty="0" err="1">
                <a:solidFill>
                  <a:srgbClr val="FFFF00"/>
                </a:solidFill>
              </a:rPr>
              <a:t>Lev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err="1">
                <a:solidFill>
                  <a:srgbClr val="FFFF00"/>
                </a:solidFill>
              </a:rPr>
              <a:t>Manovich’e</a:t>
            </a:r>
            <a:r>
              <a:rPr lang="tr-TR" b="1" dirty="0">
                <a:solidFill>
                  <a:srgbClr val="FFFF00"/>
                </a:solidFill>
              </a:rPr>
              <a:t> göre</a:t>
            </a:r>
            <a:r>
              <a:rPr lang="tr-TR" dirty="0">
                <a:solidFill>
                  <a:srgbClr val="FFFF00"/>
                </a:solidFill>
              </a:rPr>
              <a:t> </a:t>
            </a:r>
            <a:r>
              <a:rPr lang="tr-TR" dirty="0">
                <a:solidFill>
                  <a:srgbClr val="00B0F0"/>
                </a:solidFill>
              </a:rPr>
              <a:t>web siteleri, multimedya platformları, bilgisayar oyunları, CD-ROM’lar, DVD’ler, sanal gerçeklik uygulamaları, dijital televizyon yayınları ve 3D animasyon filmler</a:t>
            </a:r>
            <a:r>
              <a:rPr lang="tr-TR" dirty="0"/>
              <a:t>i yeni medya kapsamına girer.</a:t>
            </a:r>
          </a:p>
        </p:txBody>
      </p:sp>
    </p:spTree>
    <p:extLst>
      <p:ext uri="{BB962C8B-B14F-4D97-AF65-F5344CB8AC3E}">
        <p14:creationId xmlns:p14="http://schemas.microsoft.com/office/powerpoint/2010/main" val="313541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Yeni </a:t>
            </a:r>
            <a:r>
              <a:rPr lang="tr-TR" b="1" dirty="0">
                <a:solidFill>
                  <a:srgbClr val="FFFF00"/>
                </a:solidFill>
              </a:rPr>
              <a:t>Medyanın Toplumsal Etkileri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Günlük yaşam pratiklerini </a:t>
            </a:r>
            <a:r>
              <a:rPr lang="tr-TR" dirty="0"/>
              <a:t>değiştirmiştir.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Yeni medya araçları insan bedeninin bir uzantısı </a:t>
            </a:r>
            <a:r>
              <a:rPr lang="tr-TR" dirty="0"/>
              <a:t>haline gelmiştir.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Akıllı telefonlar, bilgisayarlar, internet ortamları ve dijital oyunlar </a:t>
            </a:r>
            <a:r>
              <a:rPr lang="tr-TR" dirty="0"/>
              <a:t>yeni medya kapsamında değerlendirilmektedir.</a:t>
            </a:r>
          </a:p>
        </p:txBody>
      </p:sp>
    </p:spTree>
    <p:extLst>
      <p:ext uri="{BB962C8B-B14F-4D97-AF65-F5344CB8AC3E}">
        <p14:creationId xmlns:p14="http://schemas.microsoft.com/office/powerpoint/2010/main" val="3967859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dirty="0" smtClean="0"/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Kullanıcıları ortak platformlarda buluşturarak </a:t>
            </a:r>
            <a:r>
              <a:rPr lang="tr-TR" dirty="0"/>
              <a:t>iletişimi artırmaktadır</a:t>
            </a:r>
            <a:r>
              <a:rPr lang="tr-TR" dirty="0" smtClean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tr-TR" dirty="0" smtClean="0">
                <a:solidFill>
                  <a:srgbClr val="00B0F0"/>
                </a:solidFill>
              </a:rPr>
              <a:t>İçeriğe </a:t>
            </a:r>
            <a:r>
              <a:rPr lang="tr-TR" dirty="0">
                <a:solidFill>
                  <a:srgbClr val="00B0F0"/>
                </a:solidFill>
              </a:rPr>
              <a:t>anında ulaşma, içerik oluşturma ve paylaşma </a:t>
            </a:r>
            <a:r>
              <a:rPr lang="tr-TR" dirty="0"/>
              <a:t>imkânı sunar.</a:t>
            </a:r>
          </a:p>
        </p:txBody>
      </p:sp>
    </p:spTree>
    <p:extLst>
      <p:ext uri="{BB962C8B-B14F-4D97-AF65-F5344CB8AC3E}">
        <p14:creationId xmlns:p14="http://schemas.microsoft.com/office/powerpoint/2010/main" val="3768678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</a:rPr>
              <a:t>Yeni </a:t>
            </a:r>
            <a:r>
              <a:rPr lang="tr-TR" b="1" dirty="0">
                <a:solidFill>
                  <a:srgbClr val="FFFF00"/>
                </a:solidFill>
              </a:rPr>
              <a:t>Medyanın Temel Özellikleri ve Prensipleri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</a:t>
            </a:r>
            <a:r>
              <a:rPr lang="tr-TR" b="1" dirty="0">
                <a:solidFill>
                  <a:srgbClr val="FFFF00"/>
                </a:solidFill>
              </a:rPr>
              <a:t>. </a:t>
            </a:r>
            <a:r>
              <a:rPr lang="tr-TR" b="1" dirty="0" err="1">
                <a:solidFill>
                  <a:srgbClr val="FFFF00"/>
                </a:solidFill>
              </a:rPr>
              <a:t>Etkileşimlilik</a:t>
            </a:r>
            <a:r>
              <a:rPr lang="tr-TR" b="1" dirty="0">
                <a:solidFill>
                  <a:srgbClr val="FFFF00"/>
                </a:solidFill>
              </a:rPr>
              <a:t> (</a:t>
            </a:r>
            <a:r>
              <a:rPr lang="tr-TR" b="1" dirty="0" err="1">
                <a:solidFill>
                  <a:srgbClr val="FFFF00"/>
                </a:solidFill>
              </a:rPr>
              <a:t>Interactivity</a:t>
            </a:r>
            <a:r>
              <a:rPr lang="tr-TR" b="1" dirty="0">
                <a:solidFill>
                  <a:srgbClr val="FFFF00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Kullanıcıların içerikle </a:t>
            </a:r>
            <a:r>
              <a:rPr lang="tr-TR" dirty="0">
                <a:solidFill>
                  <a:srgbClr val="00B0F0"/>
                </a:solidFill>
              </a:rPr>
              <a:t>aktif şekilde etkileşim </a:t>
            </a:r>
            <a:r>
              <a:rPr lang="tr-TR" dirty="0"/>
              <a:t>kurmasını sağlar.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Yorum yapma, paylaşma, beğenme </a:t>
            </a:r>
            <a:r>
              <a:rPr lang="tr-TR" dirty="0"/>
              <a:t>gibi özelliklerle çift yönlü iletişim sunar.</a:t>
            </a:r>
          </a:p>
          <a:p>
            <a:pPr lvl="1" algn="just">
              <a:lnSpc>
                <a:spcPct val="150000"/>
              </a:lnSpc>
            </a:pPr>
            <a:r>
              <a:rPr lang="tr-TR" dirty="0"/>
              <a:t>Geleneksel medya tek yönlü bilgi akışı sağlarken, </a:t>
            </a:r>
            <a:r>
              <a:rPr lang="tr-TR" dirty="0">
                <a:solidFill>
                  <a:srgbClr val="00B0F0"/>
                </a:solidFill>
              </a:rPr>
              <a:t>yeni </a:t>
            </a:r>
            <a:r>
              <a:rPr lang="tr-TR" dirty="0" smtClean="0">
                <a:solidFill>
                  <a:srgbClr val="00B0F0"/>
                </a:solidFill>
              </a:rPr>
              <a:t>medya, </a:t>
            </a:r>
            <a:r>
              <a:rPr lang="tr-TR" dirty="0">
                <a:solidFill>
                  <a:srgbClr val="00B0F0"/>
                </a:solidFill>
              </a:rPr>
              <a:t>kullanıcıları içerik üretme sürecine</a:t>
            </a:r>
            <a:r>
              <a:rPr lang="tr-TR" dirty="0"/>
              <a:t> dahil eder.</a:t>
            </a:r>
          </a:p>
        </p:txBody>
      </p:sp>
    </p:spTree>
    <p:extLst>
      <p:ext uri="{BB962C8B-B14F-4D97-AF65-F5344CB8AC3E}">
        <p14:creationId xmlns:p14="http://schemas.microsoft.com/office/powerpoint/2010/main" val="1273260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2</a:t>
            </a:r>
            <a:r>
              <a:rPr lang="tr-TR" b="1" dirty="0">
                <a:solidFill>
                  <a:srgbClr val="FFFF00"/>
                </a:solidFill>
              </a:rPr>
              <a:t>. Multimedya Biçimselliği (Multimedia Form)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Görsel, yazılı ve işitsel unsurların </a:t>
            </a:r>
            <a:r>
              <a:rPr lang="tr-TR" dirty="0"/>
              <a:t>bir arada bulunmasını sağlar.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Videolar, animasyonlar, grafikler ve ses dosyalarıyla </a:t>
            </a:r>
            <a:r>
              <a:rPr lang="tr-TR" dirty="0"/>
              <a:t>daha zengin bir içerik sunar.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25" y="3538102"/>
            <a:ext cx="2949067" cy="296572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019" y="3538102"/>
            <a:ext cx="2896271" cy="296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2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3</a:t>
            </a:r>
            <a:r>
              <a:rPr lang="tr-TR" b="1" dirty="0">
                <a:solidFill>
                  <a:srgbClr val="FFFF00"/>
                </a:solidFill>
              </a:rPr>
              <a:t>. </a:t>
            </a:r>
            <a:r>
              <a:rPr lang="tr-TR" b="1" dirty="0" err="1">
                <a:solidFill>
                  <a:srgbClr val="FFFF00"/>
                </a:solidFill>
              </a:rPr>
              <a:t>Hipermetinsellik</a:t>
            </a:r>
            <a:r>
              <a:rPr lang="tr-TR" b="1" dirty="0">
                <a:solidFill>
                  <a:srgbClr val="FFFF00"/>
                </a:solidFill>
              </a:rPr>
              <a:t> (</a:t>
            </a:r>
            <a:r>
              <a:rPr lang="tr-TR" b="1" dirty="0" err="1">
                <a:solidFill>
                  <a:srgbClr val="FFFF00"/>
                </a:solidFill>
              </a:rPr>
              <a:t>Hypertextuality</a:t>
            </a:r>
            <a:r>
              <a:rPr lang="tr-TR" b="1" dirty="0">
                <a:solidFill>
                  <a:srgbClr val="FFFF00"/>
                </a:solidFill>
              </a:rPr>
              <a:t>)</a:t>
            </a:r>
          </a:p>
          <a:p>
            <a:pPr lvl="1" algn="just">
              <a:lnSpc>
                <a:spcPct val="150000"/>
              </a:lnSpc>
            </a:pPr>
            <a:r>
              <a:rPr lang="tr-TR" dirty="0" err="1">
                <a:solidFill>
                  <a:srgbClr val="00B0F0"/>
                </a:solidFill>
              </a:rPr>
              <a:t>Hiperlinkler</a:t>
            </a:r>
            <a:r>
              <a:rPr lang="tr-TR" dirty="0">
                <a:solidFill>
                  <a:srgbClr val="00B0F0"/>
                </a:solidFill>
              </a:rPr>
              <a:t> aracılığıyla bilgiyi çok boyutlu </a:t>
            </a:r>
            <a:r>
              <a:rPr lang="tr-TR" dirty="0"/>
              <a:t>hale getirir.</a:t>
            </a:r>
          </a:p>
          <a:p>
            <a:pPr lvl="1" algn="just">
              <a:lnSpc>
                <a:spcPct val="150000"/>
              </a:lnSpc>
            </a:pPr>
            <a:r>
              <a:rPr lang="tr-TR" dirty="0"/>
              <a:t>Kullanıcılar </a:t>
            </a:r>
            <a:r>
              <a:rPr lang="tr-TR" dirty="0">
                <a:solidFill>
                  <a:srgbClr val="00B0F0"/>
                </a:solidFill>
              </a:rPr>
              <a:t>farklı kaynaklara yönlendirilerek </a:t>
            </a:r>
            <a:r>
              <a:rPr lang="tr-TR" dirty="0"/>
              <a:t>bilgiye erişimde esneklik kazanır.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85" y="3509492"/>
            <a:ext cx="3099717" cy="303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69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4</a:t>
            </a:r>
            <a:r>
              <a:rPr lang="tr-TR" b="1" dirty="0">
                <a:solidFill>
                  <a:srgbClr val="FFFF00"/>
                </a:solidFill>
              </a:rPr>
              <a:t>. Dijitalleşme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Bilginin sayısal veri olarak saklanması ve işlenmesini </a:t>
            </a:r>
            <a:r>
              <a:rPr lang="tr-TR" dirty="0"/>
              <a:t>sağlar.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Geleneksel medyanın analog formatına göre </a:t>
            </a:r>
            <a:r>
              <a:rPr lang="tr-TR" dirty="0">
                <a:solidFill>
                  <a:srgbClr val="00B0F0"/>
                </a:solidFill>
              </a:rPr>
              <a:t>daha hızlı ve verimlidir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463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5</a:t>
            </a:r>
            <a:r>
              <a:rPr lang="tr-TR" b="1" dirty="0">
                <a:solidFill>
                  <a:srgbClr val="FFFF00"/>
                </a:solidFill>
              </a:rPr>
              <a:t>. Kullanıcı Türevli İçerik Üretimi (User-</a:t>
            </a:r>
            <a:r>
              <a:rPr lang="tr-TR" b="1" dirty="0" err="1">
                <a:solidFill>
                  <a:srgbClr val="FFFF00"/>
                </a:solidFill>
              </a:rPr>
              <a:t>Generated</a:t>
            </a:r>
            <a:r>
              <a:rPr lang="tr-TR" b="1" dirty="0">
                <a:solidFill>
                  <a:srgbClr val="FFFF00"/>
                </a:solidFill>
              </a:rPr>
              <a:t> Content)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rgbClr val="00B0F0"/>
                </a:solidFill>
              </a:rPr>
              <a:t>Kullanıcılar içerik üretebilir ve paylaşabilir</a:t>
            </a:r>
            <a:r>
              <a:rPr lang="tr-TR" dirty="0"/>
              <a:t>.</a:t>
            </a:r>
          </a:p>
          <a:p>
            <a:pPr lvl="1">
              <a:lnSpc>
                <a:spcPct val="150000"/>
              </a:lnSpc>
            </a:pPr>
            <a:r>
              <a:rPr lang="tr-TR" dirty="0" err="1">
                <a:solidFill>
                  <a:srgbClr val="00B0F0"/>
                </a:solidFill>
              </a:rPr>
              <a:t>Bloglar</a:t>
            </a:r>
            <a:r>
              <a:rPr lang="tr-TR" dirty="0">
                <a:solidFill>
                  <a:srgbClr val="00B0F0"/>
                </a:solidFill>
              </a:rPr>
              <a:t>, sosyal medya platformları ve video paylaşım </a:t>
            </a:r>
            <a:r>
              <a:rPr lang="tr-TR" dirty="0">
                <a:solidFill>
                  <a:schemeClr val="accent3"/>
                </a:solidFill>
              </a:rPr>
              <a:t>siteleri</a:t>
            </a:r>
            <a:r>
              <a:rPr lang="tr-TR" dirty="0"/>
              <a:t> bu sürecin merkezindedir.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118" y="3591998"/>
            <a:ext cx="2961607" cy="291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00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6</a:t>
            </a:r>
            <a:r>
              <a:rPr lang="tr-TR" b="1" dirty="0">
                <a:solidFill>
                  <a:srgbClr val="FFFF00"/>
                </a:solidFill>
              </a:rPr>
              <a:t>. Zaman ve Mekândan Bağımsızlık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Kullanıcılar, </a:t>
            </a:r>
            <a:r>
              <a:rPr lang="tr-TR" dirty="0">
                <a:solidFill>
                  <a:schemeClr val="accent6"/>
                </a:solidFill>
              </a:rPr>
              <a:t>istedikleri zamanda ve mekânda içeriğe </a:t>
            </a:r>
            <a:r>
              <a:rPr lang="tr-TR" dirty="0"/>
              <a:t>erişebilirler.</a:t>
            </a:r>
          </a:p>
          <a:p>
            <a:pPr lvl="1">
              <a:lnSpc>
                <a:spcPct val="150000"/>
              </a:lnSpc>
            </a:pPr>
            <a:r>
              <a:rPr lang="tr-TR" dirty="0"/>
              <a:t>Bilgiye ulaşmak için </a:t>
            </a:r>
            <a:r>
              <a:rPr lang="tr-TR" dirty="0">
                <a:solidFill>
                  <a:schemeClr val="accent6"/>
                </a:solidFill>
              </a:rPr>
              <a:t>fiziksel sınırlar ortadan kalkmıştır</a:t>
            </a:r>
            <a:r>
              <a:rPr lang="tr-TR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7</a:t>
            </a:r>
            <a:r>
              <a:rPr lang="tr-TR" b="1" dirty="0">
                <a:solidFill>
                  <a:srgbClr val="FFFF00"/>
                </a:solidFill>
              </a:rPr>
              <a:t>. Senkron ve Asenkron İletişim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Gerçek zamanlı (senkron) veya farklı zamanlarda (asenkron</a:t>
            </a:r>
            <a:r>
              <a:rPr lang="tr-TR" dirty="0"/>
              <a:t>) iletişim sağlar.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Canlı yayınlar, anlık mesajlaşma ve e-postalar </a:t>
            </a:r>
            <a:r>
              <a:rPr lang="tr-TR" dirty="0"/>
              <a:t>gibi farklı iletişim biçimlerini destekler.</a:t>
            </a:r>
          </a:p>
        </p:txBody>
      </p:sp>
    </p:spTree>
    <p:extLst>
      <p:ext uri="{BB962C8B-B14F-4D97-AF65-F5344CB8AC3E}">
        <p14:creationId xmlns:p14="http://schemas.microsoft.com/office/powerpoint/2010/main" val="1191299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</a:rPr>
              <a:t>8</a:t>
            </a:r>
            <a:r>
              <a:rPr lang="tr-TR" b="1" dirty="0">
                <a:solidFill>
                  <a:srgbClr val="FFFF00"/>
                </a:solidFill>
              </a:rPr>
              <a:t>. Ağ Yapısı ve Küreselleşme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Bilgi akışını dünya çapında </a:t>
            </a:r>
            <a:r>
              <a:rPr lang="tr-TR" dirty="0"/>
              <a:t>genişletir.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Kültürel, ekonomik ve sosyal etkileşimleri </a:t>
            </a:r>
            <a:r>
              <a:rPr lang="tr-TR" dirty="0"/>
              <a:t>hızlandırır.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</a:rPr>
              <a:t>9</a:t>
            </a:r>
            <a:r>
              <a:rPr lang="tr-TR" b="1" dirty="0">
                <a:solidFill>
                  <a:srgbClr val="FFFF00"/>
                </a:solidFill>
              </a:rPr>
              <a:t>. Bireyselleşme ve Toplumsallaşma</a:t>
            </a:r>
          </a:p>
          <a:p>
            <a:pPr lvl="1" algn="just">
              <a:lnSpc>
                <a:spcPct val="150000"/>
              </a:lnSpc>
            </a:pPr>
            <a:r>
              <a:rPr lang="tr-TR" dirty="0"/>
              <a:t>Kullanıcılar, </a:t>
            </a:r>
            <a:r>
              <a:rPr lang="tr-TR" dirty="0">
                <a:solidFill>
                  <a:schemeClr val="accent6"/>
                </a:solidFill>
              </a:rPr>
              <a:t>kişisel içerik oluşturma imkânı bulurken </a:t>
            </a:r>
            <a:r>
              <a:rPr lang="tr-TR" dirty="0"/>
              <a:t>aynı zamanda </a:t>
            </a:r>
            <a:r>
              <a:rPr lang="tr-TR" dirty="0">
                <a:solidFill>
                  <a:schemeClr val="accent6"/>
                </a:solidFill>
              </a:rPr>
              <a:t>sanal toplulukların bir parçası </a:t>
            </a:r>
            <a:r>
              <a:rPr lang="tr-TR" dirty="0"/>
              <a:t>olurlar.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Sosyal medya, forumlar ve dijital platformlar </a:t>
            </a:r>
            <a:r>
              <a:rPr lang="tr-TR" dirty="0"/>
              <a:t>bireyleri bir araya getirir.</a:t>
            </a:r>
          </a:p>
        </p:txBody>
      </p:sp>
    </p:spTree>
    <p:extLst>
      <p:ext uri="{BB962C8B-B14F-4D97-AF65-F5344CB8AC3E}">
        <p14:creationId xmlns:p14="http://schemas.microsoft.com/office/powerpoint/2010/main" val="68384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YENİ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ORTAMLARI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İnsanlık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tarihinin başlangıcından itibaren bilgi alışverişi farklı araçlarla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gerçekleştirilmiştir.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İlkel zamanlardaki mağara duvar yazılarından günümüzün gelişmiş dijital iletişim araçlarına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kadar, mesajın hedefe ulaştırılması yönündeki çabalar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sürekli gelişmiştir. Günümüzde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akışı, gelişen teknolojiler sayesinde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"yeni medya ortamları"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aracılığıyla sağlanmaktadır.</a:t>
            </a:r>
          </a:p>
        </p:txBody>
      </p:sp>
    </p:spTree>
    <p:extLst>
      <p:ext uri="{BB962C8B-B14F-4D97-AF65-F5344CB8AC3E}">
        <p14:creationId xmlns:p14="http://schemas.microsoft.com/office/powerpoint/2010/main" val="509850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Ortamlarının Tanımı ve Önemi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Yeni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 ortamları,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 iletişim teknolojilerinin gelişmesiyle ortaya çıkmış, bireylerin aktif olarak katılım gösterdiği ve giderek daha fazla önem kazanan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iletişim platformlarıdır. Bu ortamlar,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ses, video, görüntü, metin gibi birçok medya öğesini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aynı anda barındıran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çoklu medya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yapısına sahiptir.</a:t>
            </a:r>
          </a:p>
        </p:txBody>
      </p:sp>
    </p:spTree>
    <p:extLst>
      <p:ext uri="{BB962C8B-B14F-4D97-AF65-F5344CB8AC3E}">
        <p14:creationId xmlns:p14="http://schemas.microsoft.com/office/powerpoint/2010/main" val="2518085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smtClean="0">
                <a:solidFill>
                  <a:schemeClr val="accent6"/>
                </a:solidFill>
              </a:rPr>
              <a:t>	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ortamlarının başlıca kategorileri şunlardır: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Aracı Teknolojiler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İletişim Ağları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Sosyal Paylaşım Ağları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Medyanın Yeni Uygulamaları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Ticaret Toplulukları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Oyun Ağları</a:t>
            </a:r>
          </a:p>
        </p:txBody>
      </p:sp>
    </p:spTree>
    <p:extLst>
      <p:ext uri="{BB962C8B-B14F-4D97-AF65-F5344CB8AC3E}">
        <p14:creationId xmlns:p14="http://schemas.microsoft.com/office/powerpoint/2010/main" val="863135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</a:rPr>
              <a:t>Yeni </a:t>
            </a:r>
            <a:r>
              <a:rPr lang="tr-TR" b="1" dirty="0">
                <a:solidFill>
                  <a:srgbClr val="FFFF00"/>
                </a:solidFill>
              </a:rPr>
              <a:t>Medya Ortamlarının Türleri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</a:t>
            </a:r>
            <a:r>
              <a:rPr lang="tr-TR" b="1" dirty="0">
                <a:solidFill>
                  <a:srgbClr val="FFFF00"/>
                </a:solidFill>
              </a:rPr>
              <a:t>. Aracı Teknolojiler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Yeni </a:t>
            </a:r>
            <a:r>
              <a:rPr lang="tr-TR" dirty="0"/>
              <a:t>medya ortamlarının hızlı ve etkin kullanılmasını sağlayan bilgi ve iletişim teknolojileridir.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Bilgisayarlar (Masaüstü, Dizüstü, Tabletler)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Akıllı Telefonlar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Yeni Nesil Televizyonlar ve Akıllı Teknolojiler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Bu </a:t>
            </a:r>
            <a:r>
              <a:rPr lang="tr-TR" dirty="0"/>
              <a:t>araçlar sayesinde </a:t>
            </a:r>
            <a:r>
              <a:rPr lang="tr-TR" dirty="0">
                <a:solidFill>
                  <a:schemeClr val="accent6"/>
                </a:solidFill>
              </a:rPr>
              <a:t>bireyler, içerik üretme ve paylaşma sürecine daha hızlı ve kolay bir şekilde katılabilmektedirler.</a:t>
            </a:r>
          </a:p>
        </p:txBody>
      </p:sp>
    </p:spTree>
    <p:extLst>
      <p:ext uri="{BB962C8B-B14F-4D97-AF65-F5344CB8AC3E}">
        <p14:creationId xmlns:p14="http://schemas.microsoft.com/office/powerpoint/2010/main" val="189494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İletişim Ağları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ortamda bireylerin iletişimini sağlayan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platformlardır.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Kişiden kişiye, kişiden kitleye veya kitleden kişiye iletişim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imkânı sunar.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Etkileşim, fikir alışverişi ve bilgi paylaşımı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kullanılır.</a:t>
            </a:r>
          </a:p>
        </p:txBody>
      </p:sp>
    </p:spTree>
    <p:extLst>
      <p:ext uri="{BB962C8B-B14F-4D97-AF65-F5344CB8AC3E}">
        <p14:creationId xmlns:p14="http://schemas.microsoft.com/office/powerpoint/2010/main" val="2525263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Örnekler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Plus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LinkedIn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Myspace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WordPress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Blogger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Platformları)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Tumblr</a:t>
            </a:r>
            <a:r>
              <a:rPr lang="tr-TR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Mikroblog</a:t>
            </a:r>
            <a:r>
              <a:rPr lang="tr-TR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Platformları)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Forum Sayfaları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4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3</a:t>
            </a:r>
            <a:r>
              <a:rPr lang="tr-TR" b="1" dirty="0">
                <a:solidFill>
                  <a:srgbClr val="FFFF00"/>
                </a:solidFill>
              </a:rPr>
              <a:t>. Sosyal Paylaşım Ağları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chemeClr val="accent6"/>
                </a:solidFill>
              </a:rPr>
              <a:t>İnternet </a:t>
            </a:r>
            <a:r>
              <a:rPr lang="tr-TR" dirty="0">
                <a:solidFill>
                  <a:schemeClr val="accent6"/>
                </a:solidFill>
              </a:rPr>
              <a:t>üzerinde çeşitli içeriklerin paylaşılmasını ve etkileşimde bulunulmasını </a:t>
            </a:r>
            <a:r>
              <a:rPr lang="tr-TR" dirty="0"/>
              <a:t>sağlayan platformlardır.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Fotoğraf, video, müzik, dosya ve çeşitli medya öğeleri </a:t>
            </a:r>
            <a:r>
              <a:rPr lang="tr-TR" dirty="0"/>
              <a:t>paylaşılabilir.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</a:rPr>
              <a:t>Kullanıcılar, içeriklere yorum yapabilir, beğenebilir ve paylaşabilir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6567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Örnekler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Flickr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Dailymotion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Vimeo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69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Medyanın Yeni Uygulamaları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Geleneksel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(gazete, radyo, televizyon, dergiler) 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dijitalleşerek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ortamlarına uyum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sağlamıştır.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dönüşüm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şunları içermektedir: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haberciliği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Elektronik dergiler (E-dergiler)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Televizyonu (IPTV, Mobil TV)</a:t>
            </a:r>
          </a:p>
          <a:p>
            <a:pPr lvl="1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Çevrimiçi radyo yayınları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Örnek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televizyon yayınları internet üzerinden izlenebilir hale gelmiş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izleyiciler yayınları </a:t>
            </a:r>
            <a:r>
              <a:rPr lang="tr-TR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durdurabilir, geri alabilir ve kayıt edebilir</a:t>
            </a:r>
            <a:r>
              <a:rPr lang="tr-TR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</a:p>
        </p:txBody>
      </p:sp>
    </p:spTree>
    <p:extLst>
      <p:ext uri="{BB962C8B-B14F-4D97-AF65-F5344CB8AC3E}">
        <p14:creationId xmlns:p14="http://schemas.microsoft.com/office/powerpoint/2010/main" val="4183264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Ticaret Toplulukları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Yeni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ticaret ve alışveriş anlayışını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değiştirmiştir.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E-ticaret siteleri aracılığıyla alışveriş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yapılabilmektedir.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ödeme sistemleri ile güvenli ticaret imkânı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sağlanmaktadır.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Örnekler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eBay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Alibaba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(E-ticaret platformları)</a:t>
            </a:r>
          </a:p>
          <a:p>
            <a:pPr lvl="1">
              <a:lnSpc>
                <a:spcPct val="150000"/>
              </a:lnSpc>
            </a:pP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Bitcoin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PayPal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Apple Pay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(Dijital ödeme sistemleri)</a:t>
            </a:r>
          </a:p>
        </p:txBody>
      </p:sp>
    </p:spTree>
    <p:extLst>
      <p:ext uri="{BB962C8B-B14F-4D97-AF65-F5344CB8AC3E}">
        <p14:creationId xmlns:p14="http://schemas.microsoft.com/office/powerpoint/2010/main" val="1771001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Sanal Oyun Ağları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tabanlı oyun platformları, bireylerin etkileşimli bir şekilde oyun oynayabilmesine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olanak tanımaktadır.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 ve mobil cihazlar üzerinden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erişilebilir.</a:t>
            </a:r>
          </a:p>
          <a:p>
            <a:pPr lvl="1">
              <a:lnSpc>
                <a:spcPct val="150000"/>
              </a:lnSpc>
            </a:pP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oyunculu oyunlar aracılığıyla bireyler küresel çapta birbirleriyle iletişim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kurabilmektedir.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Örnekler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Steam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PlayStation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Network, Xbox Live</a:t>
            </a:r>
          </a:p>
          <a:p>
            <a:pPr lvl="1">
              <a:lnSpc>
                <a:spcPct val="150000"/>
              </a:lnSpc>
            </a:pP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Fortnite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League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Legends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PUBG, </a:t>
            </a:r>
            <a:r>
              <a:rPr lang="tr-TR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Minecraft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(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Hayali karakterler</a:t>
            </a:r>
            <a:r>
              <a:rPr lang="tr-TR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  <a:endParaRPr lang="tr-TR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482" y="4558294"/>
            <a:ext cx="1956315" cy="194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2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</a:t>
            </a:r>
            <a:r>
              <a:rPr lang="tr-TR" b="1" dirty="0">
                <a:solidFill>
                  <a:srgbClr val="FFFF00"/>
                </a:solidFill>
              </a:rPr>
              <a:t>. </a:t>
            </a:r>
            <a:r>
              <a:rPr lang="tr-TR" b="1" dirty="0" smtClean="0">
                <a:solidFill>
                  <a:srgbClr val="FFFF00"/>
                </a:solidFill>
              </a:rPr>
              <a:t>Yeni </a:t>
            </a:r>
            <a:r>
              <a:rPr lang="tr-TR" b="1" dirty="0">
                <a:solidFill>
                  <a:srgbClr val="FFFF00"/>
                </a:solidFill>
              </a:rPr>
              <a:t>medya kavramı hangi temel özellikleriyle geleneksel medyadan ayrılır?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tek yönlü iletişim, analog veri işleme, statik içerik</a:t>
            </a:r>
            <a:br>
              <a:rPr lang="tr-TR" sz="2400" dirty="0"/>
            </a:br>
            <a:r>
              <a:rPr lang="tr-TR" sz="2400" dirty="0"/>
              <a:t>b) dijitalleşme, etkileşim, kullanıcı türevli içerik üretimi</a:t>
            </a:r>
            <a:br>
              <a:rPr lang="tr-TR" sz="2400" dirty="0"/>
            </a:br>
            <a:r>
              <a:rPr lang="tr-TR" sz="2400" dirty="0"/>
              <a:t>c) matbu yayınlar, radyo, televizyon</a:t>
            </a:r>
            <a:br>
              <a:rPr lang="tr-TR" sz="2400" dirty="0"/>
            </a:br>
            <a:r>
              <a:rPr lang="tr-TR" sz="2400" dirty="0"/>
              <a:t>d) sadece bilgi aktarımı, çoklu ortam desteği olmaması</a:t>
            </a:r>
            <a:br>
              <a:rPr lang="tr-TR" sz="2400" dirty="0"/>
            </a:br>
            <a:r>
              <a:rPr lang="tr-TR" sz="2400" dirty="0"/>
              <a:t>e) belirli bir merkeze bağlı olması, sınırlı erişim</a:t>
            </a:r>
          </a:p>
        </p:txBody>
      </p:sp>
    </p:spTree>
    <p:extLst>
      <p:ext uri="{BB962C8B-B14F-4D97-AF65-F5344CB8AC3E}">
        <p14:creationId xmlns:p14="http://schemas.microsoft.com/office/powerpoint/2010/main" val="1392723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	2. </a:t>
            </a:r>
            <a:r>
              <a:rPr lang="tr-TR" b="1" dirty="0">
                <a:solidFill>
                  <a:srgbClr val="FFFF00"/>
                </a:solidFill>
              </a:rPr>
              <a:t>Aşağıdakilerden hangisi yeni medyanın temel özelliklerinden biri değildir?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</a:t>
            </a:r>
            <a:r>
              <a:rPr lang="tr-TR" sz="2400" dirty="0" err="1"/>
              <a:t>etkileşimlilik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/>
              <a:t>b) dijitalleşme</a:t>
            </a:r>
            <a:br>
              <a:rPr lang="tr-TR" sz="2400" dirty="0"/>
            </a:br>
            <a:r>
              <a:rPr lang="tr-TR" sz="2400" dirty="0"/>
              <a:t>c) tek yönlü bilgi akışı</a:t>
            </a:r>
            <a:br>
              <a:rPr lang="tr-TR" sz="2400" dirty="0"/>
            </a:br>
            <a:r>
              <a:rPr lang="tr-TR" sz="2400" dirty="0"/>
              <a:t>d) </a:t>
            </a:r>
            <a:r>
              <a:rPr lang="tr-TR" sz="2400" dirty="0" err="1"/>
              <a:t>hipermetinsellik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/>
              <a:t>e) çoklu ortam desteği</a:t>
            </a:r>
          </a:p>
          <a:p>
            <a:pPr marL="0" indent="45720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045611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3. </a:t>
            </a:r>
            <a:r>
              <a:rPr lang="tr-TR" b="1" dirty="0" err="1">
                <a:solidFill>
                  <a:srgbClr val="FFFF00"/>
                </a:solidFill>
              </a:rPr>
              <a:t>Lev</a:t>
            </a:r>
            <a:r>
              <a:rPr lang="tr-TR" b="1" dirty="0">
                <a:solidFill>
                  <a:srgbClr val="FFFF00"/>
                </a:solidFill>
              </a:rPr>
              <a:t> </a:t>
            </a:r>
            <a:r>
              <a:rPr lang="tr-TR" b="1" dirty="0" err="1">
                <a:solidFill>
                  <a:srgbClr val="FFFF00"/>
                </a:solidFill>
              </a:rPr>
              <a:t>Manovich’e</a:t>
            </a:r>
            <a:r>
              <a:rPr lang="tr-TR" b="1" dirty="0">
                <a:solidFill>
                  <a:srgbClr val="FFFF00"/>
                </a:solidFill>
              </a:rPr>
              <a:t> göre, yeni medya kavramının kökenleri hangi icatlarla başlamıştır?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telefon ve televizyon</a:t>
            </a:r>
            <a:br>
              <a:rPr lang="tr-TR" sz="2400" dirty="0"/>
            </a:br>
            <a:r>
              <a:rPr lang="tr-TR" sz="2400" dirty="0"/>
              <a:t>b) analitik makine ve </a:t>
            </a:r>
            <a:r>
              <a:rPr lang="tr-TR" sz="2400" dirty="0" err="1"/>
              <a:t>dagerotipi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/>
              <a:t>c) bilgisayar ve internet</a:t>
            </a:r>
            <a:br>
              <a:rPr lang="tr-TR" sz="2400" dirty="0"/>
            </a:br>
            <a:r>
              <a:rPr lang="tr-TR" sz="2400" dirty="0"/>
              <a:t>d) telgraf ve gazete</a:t>
            </a:r>
            <a:br>
              <a:rPr lang="tr-TR" sz="2400" dirty="0"/>
            </a:br>
            <a:r>
              <a:rPr lang="tr-TR" sz="2400" dirty="0"/>
              <a:t>e) radyonun icadı ve televizyon yayını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285005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4. Yeni medya ile geleneksel medya arasındaki en önemli fark aşağıdakilerden hangisidir?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 smtClean="0"/>
              <a:t>a</a:t>
            </a:r>
            <a:r>
              <a:rPr lang="tr-TR" sz="2400" dirty="0"/>
              <a:t>) teknolojik yenilikler ve etkileşimli yapı</a:t>
            </a:r>
            <a:br>
              <a:rPr lang="tr-TR" sz="2400" dirty="0"/>
            </a:br>
            <a:r>
              <a:rPr lang="tr-TR" sz="2400" dirty="0"/>
              <a:t>b) geleneksel medyanın daha hızlı olması</a:t>
            </a:r>
            <a:br>
              <a:rPr lang="tr-TR" sz="2400" dirty="0"/>
            </a:br>
            <a:r>
              <a:rPr lang="tr-TR" sz="2400" dirty="0"/>
              <a:t>c) geleneksel medyanın dijital platformları içermesi</a:t>
            </a:r>
            <a:br>
              <a:rPr lang="tr-TR" sz="2400" dirty="0"/>
            </a:br>
            <a:r>
              <a:rPr lang="tr-TR" sz="2400" dirty="0"/>
              <a:t>d) yeni medyanın basılı yayınlara daha çok dayanması</a:t>
            </a:r>
            <a:br>
              <a:rPr lang="tr-TR" sz="2400" dirty="0"/>
            </a:br>
            <a:r>
              <a:rPr lang="tr-TR" sz="2400" dirty="0"/>
              <a:t>e) yeni medyanın sadece görsel içeriklerden oluşması</a:t>
            </a:r>
          </a:p>
          <a:p>
            <a:pPr marL="457200" lvl="1" indent="457200">
              <a:lnSpc>
                <a:spcPct val="150000"/>
              </a:lnSpc>
              <a:buNone/>
            </a:pP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2005779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5. Web 1.0 ve Web 2.0 arasındaki temel fark nedir?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dirty="0" smtClean="0"/>
              <a:t>a) web 1.0 daha çok kullanıcı etkileşimi sağlarken, web 2.0 statik içerik sunar</a:t>
            </a:r>
            <a:br>
              <a:rPr lang="tr-TR" dirty="0" smtClean="0"/>
            </a:br>
            <a:r>
              <a:rPr lang="tr-TR" dirty="0" smtClean="0"/>
              <a:t>b) web 1.0 kullanıcıların aktif katılımını sağlarken, web 2.0 pasif bilgi alımına dayanır</a:t>
            </a:r>
            <a:br>
              <a:rPr lang="tr-TR" dirty="0" smtClean="0"/>
            </a:br>
            <a:r>
              <a:rPr lang="tr-TR" dirty="0" smtClean="0"/>
              <a:t>c) web 1.0 daha çok tek yönlü içerik sunarken, web 2.0 etkileşim ve kullanıcı içeriği üretimini destekler</a:t>
            </a:r>
            <a:br>
              <a:rPr lang="tr-TR" dirty="0" smtClean="0"/>
            </a:br>
            <a:r>
              <a:rPr lang="tr-TR" dirty="0" smtClean="0"/>
              <a:t>d) web 1.0 tamamen görsel içerikten oluşurken, web 2.0 sadece yazılı içerik sunar</a:t>
            </a:r>
            <a:br>
              <a:rPr lang="tr-TR" dirty="0" smtClean="0"/>
            </a:br>
            <a:r>
              <a:rPr lang="tr-TR" dirty="0" smtClean="0"/>
              <a:t>e) web 1.0’da sosyal medya araçları yaygınken, web 2.0 ile </a:t>
            </a:r>
            <a:r>
              <a:rPr lang="tr-TR" dirty="0" err="1" smtClean="0"/>
              <a:t>bloglar</a:t>
            </a:r>
            <a:r>
              <a:rPr lang="tr-TR" dirty="0" smtClean="0"/>
              <a:t> ortaya çıkmıştır</a:t>
            </a:r>
          </a:p>
          <a:p>
            <a:pPr marL="457200" lvl="1" indent="457200">
              <a:lnSpc>
                <a:spcPct val="150000"/>
              </a:lnSpc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962920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6. </a:t>
            </a:r>
            <a:r>
              <a:rPr lang="tr-TR" b="1" dirty="0">
                <a:solidFill>
                  <a:srgbClr val="FFFF00"/>
                </a:solidFill>
              </a:rPr>
              <a:t>Aşağıdakilerden hangisi yeni medya ortamlarına örnek değildir?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800" dirty="0"/>
              <a:t>a) </a:t>
            </a:r>
            <a:r>
              <a:rPr lang="tr-TR" sz="2800" dirty="0" err="1"/>
              <a:t>facebook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b) </a:t>
            </a:r>
            <a:r>
              <a:rPr lang="tr-TR" sz="2800" dirty="0" err="1"/>
              <a:t>youtube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c) </a:t>
            </a:r>
            <a:r>
              <a:rPr lang="tr-TR" sz="2800" dirty="0" err="1"/>
              <a:t>instagram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>d) televizyon kanalları</a:t>
            </a:r>
            <a:br>
              <a:rPr lang="tr-TR" sz="2800" dirty="0"/>
            </a:br>
            <a:r>
              <a:rPr lang="tr-TR" sz="2800" dirty="0"/>
              <a:t>e) </a:t>
            </a:r>
            <a:r>
              <a:rPr lang="tr-TR" sz="2800" dirty="0" err="1"/>
              <a:t>twitter</a:t>
            </a:r>
            <a:endParaRPr lang="tr-TR" sz="2800" dirty="0"/>
          </a:p>
          <a:p>
            <a:pPr marL="0" indent="457200"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69419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7. </a:t>
            </a:r>
            <a:r>
              <a:rPr lang="tr-TR" b="1" dirty="0">
                <a:solidFill>
                  <a:srgbClr val="FFFF00"/>
                </a:solidFill>
              </a:rPr>
              <a:t>Yeni medya ortamlarının ticaret üzerindeki en büyük etkisi nedir?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800" dirty="0"/>
              <a:t>a) basılı reklamların artmasını sağlaması</a:t>
            </a:r>
            <a:br>
              <a:rPr lang="tr-TR" sz="2800" dirty="0"/>
            </a:br>
            <a:r>
              <a:rPr lang="tr-TR" sz="2800" dirty="0"/>
              <a:t>b) elektronik ticaret ve dijital ödeme sistemlerinin gelişmesi</a:t>
            </a:r>
            <a:br>
              <a:rPr lang="tr-TR" sz="2800" dirty="0"/>
            </a:br>
            <a:r>
              <a:rPr lang="tr-TR" sz="2800" dirty="0"/>
              <a:t>c) sadece fiziksel mağazaların satışlarını artırması</a:t>
            </a:r>
            <a:br>
              <a:rPr lang="tr-TR" sz="2800" dirty="0"/>
            </a:br>
            <a:r>
              <a:rPr lang="tr-TR" sz="2800" dirty="0"/>
              <a:t>d) ticari işlemleri geleneksel yöntemlere döndürmesi</a:t>
            </a:r>
            <a:br>
              <a:rPr lang="tr-TR" sz="2800" dirty="0"/>
            </a:br>
            <a:r>
              <a:rPr lang="tr-TR" sz="2800" dirty="0"/>
              <a:t>e) ticaretin tamamen yok olmasına neden olması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415725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	8. </a:t>
            </a:r>
            <a:r>
              <a:rPr lang="tr-TR" b="1" dirty="0">
                <a:solidFill>
                  <a:srgbClr val="FFFF00"/>
                </a:solidFill>
              </a:rPr>
              <a:t>Bireyler yeni medya ortamlarını hangi amaçla kullanmaz?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sosyal etkileşim</a:t>
            </a:r>
            <a:br>
              <a:rPr lang="tr-TR" sz="2400" dirty="0"/>
            </a:br>
            <a:r>
              <a:rPr lang="tr-TR" sz="2400" dirty="0"/>
              <a:t>b) bilgi arama ve paylaşımı</a:t>
            </a:r>
            <a:br>
              <a:rPr lang="tr-TR" sz="2400" dirty="0"/>
            </a:br>
            <a:r>
              <a:rPr lang="tr-TR" sz="2400" dirty="0"/>
              <a:t>c) bankacılık işlemleri</a:t>
            </a:r>
            <a:br>
              <a:rPr lang="tr-TR" sz="2400" dirty="0"/>
            </a:br>
            <a:r>
              <a:rPr lang="tr-TR" sz="2400" dirty="0"/>
              <a:t>d) radyo dinleme dışında başka hiçbir amaçla kullanmazlar</a:t>
            </a:r>
            <a:br>
              <a:rPr lang="tr-TR" sz="2400" dirty="0"/>
            </a:br>
            <a:r>
              <a:rPr lang="tr-TR" sz="2400" dirty="0"/>
              <a:t>e) online alışveriş ve ticaret</a:t>
            </a:r>
          </a:p>
          <a:p>
            <a:pPr marL="457200" lvl="1" indent="457200">
              <a:lnSpc>
                <a:spcPct val="150000"/>
              </a:lnSpc>
              <a:buNone/>
            </a:pP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868959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9. </a:t>
            </a:r>
            <a:r>
              <a:rPr lang="tr-TR" b="1" dirty="0">
                <a:solidFill>
                  <a:srgbClr val="FFFF00"/>
                </a:solidFill>
              </a:rPr>
              <a:t>Yeni medya ortamlarında </a:t>
            </a:r>
            <a:r>
              <a:rPr lang="tr-TR" b="1" dirty="0" err="1">
                <a:solidFill>
                  <a:srgbClr val="FFFF00"/>
                </a:solidFill>
              </a:rPr>
              <a:t>hipermetinsellik</a:t>
            </a:r>
            <a:r>
              <a:rPr lang="tr-TR" b="1" dirty="0">
                <a:solidFill>
                  <a:srgbClr val="FFFF00"/>
                </a:solidFill>
              </a:rPr>
              <a:t> neyi ifade eder?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tek yönlü bilgi akışı</a:t>
            </a:r>
            <a:br>
              <a:rPr lang="tr-TR" sz="2400" dirty="0"/>
            </a:br>
            <a:r>
              <a:rPr lang="tr-TR" sz="2400" dirty="0"/>
              <a:t>b) içeriklerin sadece belirli formatlarda sunulması</a:t>
            </a:r>
            <a:br>
              <a:rPr lang="tr-TR" sz="2400" dirty="0"/>
            </a:br>
            <a:r>
              <a:rPr lang="tr-TR" sz="2400" dirty="0"/>
              <a:t>c) bağlantılar (</a:t>
            </a:r>
            <a:r>
              <a:rPr lang="tr-TR" sz="2400" dirty="0" err="1"/>
              <a:t>hiperlinkler</a:t>
            </a:r>
            <a:r>
              <a:rPr lang="tr-TR" sz="2400" dirty="0"/>
              <a:t>) aracılığıyla bilginin farklı kaynaklara yönlendirilmesi</a:t>
            </a:r>
            <a:br>
              <a:rPr lang="tr-TR" sz="2400" dirty="0"/>
            </a:br>
            <a:r>
              <a:rPr lang="tr-TR" sz="2400" dirty="0"/>
              <a:t>d) yalnızca sesli içeriklerin kullanılması</a:t>
            </a:r>
            <a:br>
              <a:rPr lang="tr-TR" sz="2400" dirty="0"/>
            </a:br>
            <a:r>
              <a:rPr lang="tr-TR" sz="2400" dirty="0"/>
              <a:t>e) bilgilerin sadece basılı medyada paylaşılması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36699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>
              <a:buNone/>
            </a:pPr>
            <a:endParaRPr lang="tr-TR" b="1" dirty="0" smtClean="0"/>
          </a:p>
          <a:p>
            <a:pPr marL="0" indent="457200">
              <a:buNone/>
            </a:pPr>
            <a:endParaRPr lang="tr-TR" b="1" dirty="0"/>
          </a:p>
          <a:p>
            <a:pPr marL="0" indent="457200">
              <a:buNone/>
            </a:pP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</a:rPr>
              <a:t>	10. </a:t>
            </a:r>
            <a:r>
              <a:rPr lang="tr-TR" b="1" dirty="0">
                <a:solidFill>
                  <a:srgbClr val="FFFF00"/>
                </a:solidFill>
              </a:rPr>
              <a:t>Yeni medya ortamlarının en büyük etik sorunlarından biri nedir?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tr-TR" sz="2400" dirty="0"/>
              <a:t>a) içeriklerin herkes tarafından paylaşılabilmesi</a:t>
            </a:r>
            <a:br>
              <a:rPr lang="tr-TR" sz="2400" dirty="0"/>
            </a:br>
            <a:r>
              <a:rPr lang="tr-TR" sz="2400" dirty="0"/>
              <a:t>b) bilgiye erişimin kolaylaşması</a:t>
            </a:r>
            <a:br>
              <a:rPr lang="tr-TR" sz="2400" dirty="0"/>
            </a:br>
            <a:r>
              <a:rPr lang="tr-TR" sz="2400" dirty="0"/>
              <a:t>c) dezenformasyon, manipülasyon ve sahte haberlerin yayılması</a:t>
            </a:r>
            <a:br>
              <a:rPr lang="tr-TR" sz="2400" dirty="0"/>
            </a:br>
            <a:r>
              <a:rPr lang="tr-TR" sz="2400" dirty="0"/>
              <a:t>d) geleneksel medyanın daha güvenilir olması</a:t>
            </a:r>
            <a:br>
              <a:rPr lang="tr-TR" sz="2400" dirty="0"/>
            </a:br>
            <a:r>
              <a:rPr lang="tr-TR" sz="2400" dirty="0"/>
              <a:t>e) reklamların internet ortamında da yer alması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200198339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325</TotalTime>
  <Words>237</Words>
  <Application>Microsoft Office PowerPoint</Application>
  <PresentationFormat>Geniş ekran</PresentationFormat>
  <Paragraphs>270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68</cp:revision>
  <dcterms:created xsi:type="dcterms:W3CDTF">2025-02-10T12:53:37Z</dcterms:created>
  <dcterms:modified xsi:type="dcterms:W3CDTF">2025-02-20T02:38:48Z</dcterms:modified>
</cp:coreProperties>
</file>